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256" r:id="rId2"/>
    <p:sldId id="825" r:id="rId3"/>
    <p:sldId id="2082" r:id="rId4"/>
    <p:sldId id="2202" r:id="rId5"/>
    <p:sldId id="2177" r:id="rId6"/>
    <p:sldId id="2167" r:id="rId7"/>
    <p:sldId id="1980" r:id="rId8"/>
    <p:sldId id="2084" r:id="rId9"/>
    <p:sldId id="2185" r:id="rId10"/>
    <p:sldId id="2186" r:id="rId11"/>
    <p:sldId id="2168" r:id="rId12"/>
    <p:sldId id="2169" r:id="rId13"/>
    <p:sldId id="2170" r:id="rId14"/>
    <p:sldId id="2171" r:id="rId15"/>
    <p:sldId id="2172" r:id="rId16"/>
    <p:sldId id="2173" r:id="rId17"/>
    <p:sldId id="2099" r:id="rId18"/>
    <p:sldId id="2175" r:id="rId19"/>
    <p:sldId id="2176" r:id="rId20"/>
    <p:sldId id="810" r:id="rId21"/>
    <p:sldId id="813" r:id="rId22"/>
    <p:sldId id="2201" r:id="rId23"/>
    <p:sldId id="2143" r:id="rId24"/>
    <p:sldId id="2178" r:id="rId25"/>
    <p:sldId id="2194" r:id="rId26"/>
    <p:sldId id="2174" r:id="rId27"/>
    <p:sldId id="2159" r:id="rId28"/>
    <p:sldId id="2103" r:id="rId29"/>
    <p:sldId id="2056" r:id="rId30"/>
    <p:sldId id="2057" r:id="rId31"/>
    <p:sldId id="2059" r:id="rId32"/>
    <p:sldId id="2061" r:id="rId33"/>
    <p:sldId id="2160" r:id="rId34"/>
    <p:sldId id="822" r:id="rId35"/>
    <p:sldId id="2161" r:id="rId36"/>
    <p:sldId id="2102" r:id="rId37"/>
    <p:sldId id="2156" r:id="rId38"/>
    <p:sldId id="2155" r:id="rId39"/>
    <p:sldId id="2162" r:id="rId40"/>
    <p:sldId id="2163" r:id="rId41"/>
    <p:sldId id="2165" r:id="rId42"/>
    <p:sldId id="2181" r:id="rId43"/>
    <p:sldId id="2195" r:id="rId44"/>
    <p:sldId id="259" r:id="rId45"/>
    <p:sldId id="2164" r:id="rId46"/>
    <p:sldId id="2058" r:id="rId47"/>
    <p:sldId id="820" r:id="rId48"/>
    <p:sldId id="2091" r:id="rId49"/>
    <p:sldId id="824" r:id="rId50"/>
    <p:sldId id="1999" r:id="rId51"/>
    <p:sldId id="2196" r:id="rId52"/>
    <p:sldId id="257" r:id="rId53"/>
    <p:sldId id="461" r:id="rId54"/>
    <p:sldId id="459" r:id="rId55"/>
    <p:sldId id="465" r:id="rId56"/>
    <p:sldId id="2153" r:id="rId57"/>
    <p:sldId id="2135" r:id="rId58"/>
    <p:sldId id="2123" r:id="rId59"/>
    <p:sldId id="2124" r:id="rId60"/>
    <p:sldId id="2197" r:id="rId61"/>
    <p:sldId id="2081" r:id="rId62"/>
    <p:sldId id="2166" r:id="rId63"/>
    <p:sldId id="2188" r:id="rId64"/>
    <p:sldId id="2187" r:id="rId65"/>
    <p:sldId id="2132" r:id="rId66"/>
    <p:sldId id="2151" r:id="rId67"/>
    <p:sldId id="2189" r:id="rId68"/>
    <p:sldId id="2200" r:id="rId69"/>
    <p:sldId id="2083" r:id="rId70"/>
    <p:sldId id="2203" r:id="rId71"/>
    <p:sldId id="2198" r:id="rId72"/>
    <p:sldId id="2117" r:id="rId73"/>
    <p:sldId id="2121" r:id="rId74"/>
    <p:sldId id="2119" r:id="rId75"/>
    <p:sldId id="2120" r:id="rId76"/>
    <p:sldId id="2130" r:id="rId77"/>
    <p:sldId id="2089" r:id="rId78"/>
    <p:sldId id="2090" r:id="rId79"/>
    <p:sldId id="2111" r:id="rId80"/>
    <p:sldId id="2108" r:id="rId81"/>
    <p:sldId id="2104" r:id="rId82"/>
    <p:sldId id="2110" r:id="rId83"/>
    <p:sldId id="2157" r:id="rId84"/>
    <p:sldId id="2154" r:id="rId85"/>
    <p:sldId id="261" r:id="rId86"/>
    <p:sldId id="2136" r:id="rId87"/>
    <p:sldId id="815" r:id="rId88"/>
    <p:sldId id="2062" r:id="rId89"/>
    <p:sldId id="1952" r:id="rId90"/>
    <p:sldId id="2063" r:id="rId91"/>
    <p:sldId id="2137" r:id="rId92"/>
    <p:sldId id="1063" r:id="rId93"/>
    <p:sldId id="2097" r:id="rId94"/>
    <p:sldId id="2098" r:id="rId95"/>
    <p:sldId id="2100" r:id="rId96"/>
    <p:sldId id="2150" r:id="rId97"/>
    <p:sldId id="456" r:id="rId98"/>
    <p:sldId id="2152" r:id="rId99"/>
    <p:sldId id="2140" r:id="rId100"/>
    <p:sldId id="2141" r:id="rId101"/>
    <p:sldId id="2101" r:id="rId102"/>
    <p:sldId id="2093" r:id="rId103"/>
    <p:sldId id="2071" r:id="rId104"/>
    <p:sldId id="2075" r:id="rId105"/>
    <p:sldId id="2072" r:id="rId106"/>
    <p:sldId id="2073" r:id="rId107"/>
    <p:sldId id="2074" r:id="rId108"/>
    <p:sldId id="2142" r:id="rId109"/>
    <p:sldId id="2077" r:id="rId110"/>
    <p:sldId id="2138" r:id="rId111"/>
    <p:sldId id="2125" r:id="rId112"/>
    <p:sldId id="2126" r:id="rId113"/>
    <p:sldId id="2076" r:id="rId114"/>
    <p:sldId id="2060" r:id="rId115"/>
    <p:sldId id="1062" r:id="rId116"/>
    <p:sldId id="2158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825"/>
            <p14:sldId id="2082"/>
            <p14:sldId id="2202"/>
            <p14:sldId id="2177"/>
            <p14:sldId id="2167"/>
            <p14:sldId id="1980"/>
            <p14:sldId id="2084"/>
            <p14:sldId id="2185"/>
            <p14:sldId id="2186"/>
            <p14:sldId id="2168"/>
            <p14:sldId id="2169"/>
            <p14:sldId id="2170"/>
            <p14:sldId id="2171"/>
            <p14:sldId id="2172"/>
            <p14:sldId id="2173"/>
            <p14:sldId id="2099"/>
            <p14:sldId id="2175"/>
            <p14:sldId id="2176"/>
            <p14:sldId id="810"/>
            <p14:sldId id="813"/>
            <p14:sldId id="2201"/>
            <p14:sldId id="2143"/>
            <p14:sldId id="2178"/>
          </p14:sldIdLst>
        </p14:section>
        <p14:section name="Untitled Section" id="{7B6E2313-DDEF-B541-BFCF-FB154614EC89}">
          <p14:sldIdLst>
            <p14:sldId id="2194"/>
            <p14:sldId id="2174"/>
            <p14:sldId id="2159"/>
            <p14:sldId id="2103"/>
            <p14:sldId id="2056"/>
            <p14:sldId id="2057"/>
            <p14:sldId id="2059"/>
            <p14:sldId id="2061"/>
            <p14:sldId id="2160"/>
            <p14:sldId id="822"/>
            <p14:sldId id="2161"/>
            <p14:sldId id="2102"/>
            <p14:sldId id="2156"/>
            <p14:sldId id="2155"/>
            <p14:sldId id="2162"/>
            <p14:sldId id="2163"/>
            <p14:sldId id="2165"/>
            <p14:sldId id="2181"/>
          </p14:sldIdLst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259"/>
            <p14:sldId id="2164"/>
            <p14:sldId id="2058"/>
            <p14:sldId id="820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  <p14:sldId id="2153"/>
            <p14:sldId id="2135"/>
            <p14:sldId id="2123"/>
            <p14:sldId id="2124"/>
          </p14:sldIdLst>
        </p14:section>
        <p14:section name="Bots" id="{46740CE4-A08E-CF42-AFD2-37A22FEC8D29}">
          <p14:sldIdLst>
            <p14:sldId id="2197"/>
            <p14:sldId id="2081"/>
            <p14:sldId id="2166"/>
            <p14:sldId id="2188"/>
            <p14:sldId id="2187"/>
            <p14:sldId id="2132"/>
            <p14:sldId id="2151"/>
            <p14:sldId id="2189"/>
          </p14:sldIdLst>
        </p14:section>
        <p14:section name="Untitled Section" id="{EAA023BA-4738-6E42-A4F8-36131808EBDC}">
          <p14:sldIdLst>
            <p14:sldId id="2200"/>
            <p14:sldId id="2083"/>
          </p14:sldIdLst>
        </p14:section>
        <p14:section name="Untitled Section" id="{F908E464-BC5F-554E-8028-F8D8A53C3528}">
          <p14:sldIdLst>
            <p14:sldId id="2203"/>
            <p14:sldId id="2198"/>
            <p14:sldId id="2117"/>
            <p14:sldId id="2121"/>
            <p14:sldId id="2119"/>
            <p14:sldId id="2120"/>
            <p14:sldId id="2130"/>
            <p14:sldId id="2089"/>
            <p14:sldId id="2090"/>
            <p14:sldId id="2111"/>
            <p14:sldId id="2108"/>
            <p14:sldId id="2104"/>
            <p14:sldId id="2110"/>
          </p14:sldIdLst>
        </p14:section>
        <p14:section name="Untitled Section" id="{C3BABC72-168B-334F-BD34-B02CB7793BFB}">
          <p14:sldIdLst>
            <p14:sldId id="2157"/>
            <p14:sldId id="2154"/>
            <p14:sldId id="261"/>
            <p14:sldId id="2136"/>
            <p14:sldId id="815"/>
            <p14:sldId id="2062"/>
            <p14:sldId id="1952"/>
            <p14:sldId id="2063"/>
            <p14:sldId id="2137"/>
            <p14:sldId id="1063"/>
            <p14:sldId id="2097"/>
            <p14:sldId id="2098"/>
            <p14:sldId id="2100"/>
            <p14:sldId id="2150"/>
            <p14:sldId id="456"/>
            <p14:sldId id="2152"/>
            <p14:sldId id="2140"/>
            <p14:sldId id="2141"/>
            <p14:sldId id="2101"/>
            <p14:sldId id="2093"/>
            <p14:sldId id="2071"/>
            <p14:sldId id="2075"/>
            <p14:sldId id="2072"/>
            <p14:sldId id="2073"/>
            <p14:sldId id="2074"/>
            <p14:sldId id="2142"/>
            <p14:sldId id="2077"/>
            <p14:sldId id="2138"/>
            <p14:sldId id="2125"/>
            <p14:sldId id="2126"/>
            <p14:sldId id="2076"/>
            <p14:sldId id="2060"/>
            <p14:sldId id="1062"/>
            <p14:sldId id="2158"/>
          </p14:sldIdLst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842"/>
    <p:restoredTop sz="94519"/>
  </p:normalViewPr>
  <p:slideViewPr>
    <p:cSldViewPr snapToGrid="0">
      <p:cViewPr varScale="1">
        <p:scale>
          <a:sx n="278" d="100"/>
          <a:sy n="278" d="100"/>
        </p:scale>
        <p:origin x="8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7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7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5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79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814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93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94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02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7A965-26B3-B5D4-A31E-0C75F9A3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25042-4F33-1DCA-8956-544EC7BBA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1FABA-66EA-4F72-9097-ABE88007A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4677-E60A-2F08-C021-E1BA863D3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2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63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AAB2-5C99-4687-2BFB-F46271ECA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03E3E-A64C-2AD8-677F-48EA2D485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458A-1D27-BD0C-FC41-EED9AD531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0B602-A928-7893-2446-04E2905ED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2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16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17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47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E831-B3D1-4D4C-ABB2-BBE7163B6994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084A-1BE3-3945-BF5A-DD46FD2A31E3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101E3-751A-9040-8562-1E8CD07FB509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52B7-7710-3E45-A5E3-35351C94C34E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E32B-8E7D-A24A-9464-173E55AD3C21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DAF3-BD4A-6A4C-BF3D-5E19CE8A7A78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3103-D54C-C24C-A492-7E942EB2A3DD}" type="datetime1">
              <a:rPr lang="en-US" smtClean="0"/>
              <a:t>7/23/25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E3A8-3DBA-7B4F-BC18-84AF50676A79}" type="datetime1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3E40-C3A9-6043-8267-8A5CC57B78B0}" type="datetime1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2AE2-E1E2-1549-B517-22B2FB7F7D49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2545-FEA7-8147-B936-8401DCF050E6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99676-DFA4-864F-8C05-69CADEB2DDE1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eb.stanford.edu/class/cs124/kwc-unix-for-poets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nltk.org/howto/collocations.html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huggingface.co/google-bert/bert-base-uncased" TargetMode="Externa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google-bert/bert-base-uncased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de.google.com/archive/p/word2vec/" TargetMode="Externa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hyperlink" Target="https://en.wikipedia.org/wiki/United_States_House_of_Representative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5.png"/><Relationship Id="rId7" Type="http://schemas.openxmlformats.org/officeDocument/2006/relationships/image" Target="../media/image89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809D6-206F-4593-1C54-ACA39118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5" y="4608513"/>
            <a:ext cx="1484989" cy="14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FF930A-DE36-FA1C-9451-68CA44E2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3D2C19-48B4-BC84-D14A-BCE1597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AC679-2182-A2D7-0261-91724845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BAC55-27B9-BEE8-740E-FFF17294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103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BE0209A-A117-DDBB-E234-64CD5FC8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104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174C99C-73FA-12DB-4233-40BECDA7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1F9713-86F2-4E82-C0F5-83333773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A173E2B-302D-791C-8FA0-514AE2342B4A}"/>
              </a:ext>
            </a:extLst>
          </p:cNvPr>
          <p:cNvSpPr/>
          <p:nvPr/>
        </p:nvSpPr>
        <p:spPr>
          <a:xfrm>
            <a:off x="1365067" y="6062942"/>
            <a:ext cx="1692354" cy="519553"/>
          </a:xfrm>
          <a:prstGeom prst="wedgeRoundRectCallout">
            <a:avLst>
              <a:gd name="adj1" fmla="val 29882"/>
              <a:gd name="adj2" fmla="val -821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F28204B-6FD8-42B4-2472-99C2F4285BC5}"/>
              </a:ext>
            </a:extLst>
          </p:cNvPr>
          <p:cNvSpPr/>
          <p:nvPr/>
        </p:nvSpPr>
        <p:spPr>
          <a:xfrm>
            <a:off x="9136023" y="6245694"/>
            <a:ext cx="1692354" cy="519553"/>
          </a:xfrm>
          <a:prstGeom prst="wedgeRoundRectCallout">
            <a:avLst>
              <a:gd name="adj1" fmla="val -41987"/>
              <a:gd name="adj2" fmla="val -948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3" grpId="0" animBg="1"/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87D5143-7F39-156F-EB24-D862D80A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107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DA321-D1CF-6BD7-0595-3AA581CF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790" y="0"/>
            <a:ext cx="1474415" cy="14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C4D5F1C-21D3-A130-7400-F4AACB9A2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3317B5-8E62-6892-D295-DA1E05B5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8EEA4-7607-4F43-08CE-F897F15A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2548A-902E-B5A5-2B3C-569830D2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D6F83-6BA5-B144-CC5A-2FF0364C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1E7C84-0726-A7DE-66D6-39BD25F2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1" y="449605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114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B85B70-D2D5-59D6-0E4C-DBAA39AC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692213-E0E5-DB55-2939-47626AAE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2193E3-C568-4148-0A0A-6A037B90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3CD54-D94C-4D73-514E-4D03246D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900" dirty="0"/>
              <a:t>Connecting Dots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783B-ACEB-BBC4-C7BC-09EACD9C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4EE01B-B1B4-A668-D817-560492636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70C92F-3B9C-1639-DC21-C6DF5E90F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B291CA-B42A-40E3-7006-C5221F58A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F7C22-1919-CA3D-23E5-3C9AA87B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116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05582C23-62D8-DEE3-14FF-E120E0DF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6EDD50A-E1E6-E0FD-6F61-9831049579BC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2B229A-526D-5315-AD28-A62DB760804A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4FDD000-F2A9-CB93-6A9C-95B9191EEB38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D339D0-91F4-6070-908F-72196779337F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340EC4D-1DD2-1B1A-CBB4-5E5D1E028AA8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6817DFA-6D19-FFD5-DF0F-4650CB7A81C1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2A1CF2-7913-DEB9-656A-CB67E7B1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5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Matter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8813801" cy="4351338"/>
          </a:xfrm>
        </p:spPr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</a:t>
            </a:r>
            <a:r>
              <a:rPr lang="en-US" dirty="0"/>
              <a:t>Intelligentsia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languages 200 years ago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 descr="Crossing the Chasm, 3rd Edition: Marketing and Selling Disruptive Products to Mainstream Customers (Collins Business Essentia">
            <a:extLst>
              <a:ext uri="{FF2B5EF4-FFF2-40B4-BE49-F238E27FC236}">
                <a16:creationId xmlns:a16="http://schemas.microsoft.com/office/drawing/2014/main" id="{0326D48C-F221-510A-0F13-ACE1AC83F8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4"/>
          <a:stretch>
            <a:fillRect/>
          </a:stretch>
        </p:blipFill>
        <p:spPr bwMode="auto">
          <a:xfrm>
            <a:off x="9245599" y="1914150"/>
            <a:ext cx="3456140" cy="4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 rot="5400000">
            <a:off x="-695266" y="3474164"/>
            <a:ext cx="2373190" cy="838605"/>
          </a:xfrm>
          <a:prstGeom prst="wedgeRoundRectCallout">
            <a:avLst>
              <a:gd name="adj1" fmla="val -15545"/>
              <a:gd name="adj2" fmla="val -144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B0D-A014-CB85-8FCE-C3D74653502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784EDE02-736C-FB07-2D1B-E48501523738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D7B5-8A33-254F-7FCF-CD8EE8356023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A2D195-0227-DD45-91EA-03864838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A7F3B2-7EFC-F0D0-896E-B3F87831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58120-3129-B55F-F341-12155BF7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C09814D-CEF7-0D04-112D-9959380D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the following)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68E352F-BD93-E238-139A-A57476DD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340214"/>
            <a:ext cx="1471394" cy="14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C339EB-A59D-BDE5-B98D-07E0633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21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40C4477-7BEB-7BA9-EF29-A9E308B6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70" y="3798313"/>
            <a:ext cx="2684265" cy="3059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8EBFC-B3E3-14C2-9608-A2287DD4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(Too) Many Organizing Principles</a:t>
            </a:r>
            <a:br>
              <a:rPr lang="en-US" dirty="0"/>
            </a:br>
            <a:r>
              <a:rPr lang="en-US" sz="4000" dirty="0"/>
              <a:t>(There is much truth to all of them)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259E-4B4D-401F-C1A8-5052AFC012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Deep Nets</a:t>
            </a:r>
          </a:p>
          <a:p>
            <a:pPr lvl="1"/>
            <a:r>
              <a:rPr lang="en-US" dirty="0"/>
              <a:t>Attention is all you need</a:t>
            </a:r>
          </a:p>
          <a:p>
            <a:pPr lvl="1"/>
            <a:r>
              <a:rPr lang="en-US" dirty="0"/>
              <a:t>Vectors/Embeddings/Cosine Similarity</a:t>
            </a:r>
          </a:p>
          <a:p>
            <a:r>
              <a:rPr lang="en-US" dirty="0"/>
              <a:t>Chomsky</a:t>
            </a:r>
          </a:p>
          <a:p>
            <a:pPr lvl="1"/>
            <a:r>
              <a:rPr lang="en-US" dirty="0"/>
              <a:t>Innate Hypothesis</a:t>
            </a:r>
          </a:p>
          <a:p>
            <a:r>
              <a:rPr lang="en-US" dirty="0"/>
              <a:t>GOFAI (Good Old-Fashioned AI)</a:t>
            </a:r>
          </a:p>
          <a:p>
            <a:pPr lvl="1"/>
            <a:r>
              <a:rPr lang="en-US" dirty="0"/>
              <a:t>Representation/Semantics/Logic</a:t>
            </a:r>
          </a:p>
          <a:p>
            <a:r>
              <a:rPr lang="en-US" dirty="0"/>
              <a:t>Skinner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Black Boxes</a:t>
            </a:r>
          </a:p>
          <a:p>
            <a:pPr lvl="2"/>
            <a:r>
              <a:rPr lang="en-US" dirty="0"/>
              <a:t>Inputs &amp; Outputs</a:t>
            </a:r>
          </a:p>
          <a:p>
            <a:r>
              <a:rPr lang="en-US" dirty="0"/>
              <a:t>Harris/Firth/Hanks</a:t>
            </a:r>
          </a:p>
          <a:p>
            <a:pPr lvl="1"/>
            <a:r>
              <a:rPr lang="en-US" dirty="0"/>
              <a:t>Corpus Evidence</a:t>
            </a:r>
          </a:p>
          <a:p>
            <a:r>
              <a:rPr lang="en-US" dirty="0"/>
              <a:t>Historical Linguistics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CD34C-077C-A140-B058-60FD8E8E4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ym typeface="Wingdings" pitchFamily="2" charset="2"/>
              </a:rPr>
              <a:t>History has implications for contemporary language</a:t>
            </a:r>
          </a:p>
          <a:p>
            <a:pPr lvl="1"/>
            <a:r>
              <a:rPr lang="en-US" dirty="0">
                <a:sym typeface="Wingdings" pitchFamily="2" charset="2"/>
              </a:rPr>
              <a:t>But may be hard </a:t>
            </a:r>
          </a:p>
          <a:p>
            <a:pPr lvl="2"/>
            <a:r>
              <a:rPr lang="en-US" dirty="0">
                <a:sym typeface="Wingdings" pitchFamily="2" charset="2"/>
              </a:rPr>
              <a:t>to infer history from a corpus </a:t>
            </a:r>
          </a:p>
          <a:p>
            <a:pPr lvl="2"/>
            <a:r>
              <a:rPr lang="en-US" dirty="0">
                <a:sym typeface="Wingdings" pitchFamily="2" charset="2"/>
              </a:rPr>
              <a:t>of contemporary language</a:t>
            </a:r>
            <a:endParaRPr lang="en-US" dirty="0"/>
          </a:p>
          <a:p>
            <a:r>
              <a:rPr lang="en-US" dirty="0"/>
              <a:t>Etymology</a:t>
            </a:r>
          </a:p>
          <a:p>
            <a:pPr lvl="1"/>
            <a:r>
              <a:rPr lang="en-US" dirty="0"/>
              <a:t>1066 Norman Conquest</a:t>
            </a:r>
          </a:p>
          <a:p>
            <a:pPr lvl="2"/>
            <a:r>
              <a:rPr lang="en-US" dirty="0"/>
              <a:t>For a few hundred years</a:t>
            </a:r>
          </a:p>
          <a:p>
            <a:pPr lvl="3"/>
            <a:r>
              <a:rPr lang="en-US" dirty="0"/>
              <a:t>Peasants spoke Anglo-Saxon</a:t>
            </a:r>
          </a:p>
          <a:p>
            <a:pPr lvl="3"/>
            <a:r>
              <a:rPr lang="en-US" dirty="0"/>
              <a:t>Aristocracy spoke French</a:t>
            </a:r>
          </a:p>
          <a:p>
            <a:pPr lvl="2"/>
            <a:r>
              <a:rPr lang="en-US" dirty="0"/>
              <a:t>English </a:t>
            </a:r>
            <a:r>
              <a:rPr lang="en-US" dirty="0">
                <a:sym typeface="Wingdings" pitchFamily="2" charset="2"/>
              </a:rPr>
              <a:t> Anglo-Saxon + French</a:t>
            </a:r>
            <a:endParaRPr lang="en-US" dirty="0"/>
          </a:p>
          <a:p>
            <a:pPr lvl="2"/>
            <a:r>
              <a:rPr lang="en-US" dirty="0"/>
              <a:t>Word from French: higher register</a:t>
            </a:r>
          </a:p>
          <a:p>
            <a:pPr lvl="1"/>
            <a:r>
              <a:rPr lang="en-US" dirty="0">
                <a:sym typeface="Wingdings" pitchFamily="2" charset="2"/>
              </a:rPr>
              <a:t>Peasants raise </a:t>
            </a:r>
          </a:p>
          <a:p>
            <a:pPr lvl="2"/>
            <a:r>
              <a:rPr lang="en-US" i="1" dirty="0">
                <a:sym typeface="Wingdings" pitchFamily="2" charset="2"/>
              </a:rPr>
              <a:t>cows, calf, swine </a:t>
            </a:r>
            <a:r>
              <a:rPr lang="en-US" dirty="0">
                <a:sym typeface="Wingdings" pitchFamily="2" charset="2"/>
              </a:rPr>
              <a:t>(Anglo-Saxon)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 aristocracy can eat </a:t>
            </a:r>
          </a:p>
          <a:p>
            <a:pPr lvl="2"/>
            <a:r>
              <a:rPr lang="en-US" i="1" dirty="0">
                <a:sym typeface="Wingdings" pitchFamily="2" charset="2"/>
              </a:rPr>
              <a:t>beef, veal, pork </a:t>
            </a:r>
            <a:r>
              <a:rPr lang="en-US" dirty="0">
                <a:sym typeface="Wingdings" pitchFamily="2" charset="2"/>
              </a:rPr>
              <a:t>(French)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5A587-CE81-C981-596A-EEC1293C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CE6999-346D-876F-83A7-B92CA9961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0926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itchFamily="2" charset="2"/>
              </a:rPr>
              <a:t>Old tests may not continue to work</a:t>
            </a:r>
          </a:p>
          <a:p>
            <a:pPr lvl="1"/>
            <a:r>
              <a:rPr lang="en-US" dirty="0">
                <a:sym typeface="Wingdings" pitchFamily="2" charset="2"/>
              </a:rPr>
              <a:t>Turing Test (Imitation Game)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can fool a person  </a:t>
            </a:r>
          </a:p>
          <a:p>
            <a:pPr lvl="2"/>
            <a:r>
              <a:rPr lang="en-US" dirty="0">
                <a:sym typeface="Wingdings" pitchFamily="2" charset="2"/>
              </a:rPr>
              <a:t>Is it “intelligent”?</a:t>
            </a:r>
          </a:p>
          <a:p>
            <a:pPr lvl="1"/>
            <a:r>
              <a:rPr lang="en-US" dirty="0">
                <a:sym typeface="Wingdings" pitchFamily="2" charset="2"/>
              </a:rPr>
              <a:t>IQ Tests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has a larger vocabulary than you have  </a:t>
            </a:r>
          </a:p>
          <a:p>
            <a:pPr lvl="2"/>
            <a:r>
              <a:rPr lang="en-US" dirty="0">
                <a:sym typeface="Wingdings" pitchFamily="2" charset="2"/>
              </a:rPr>
              <a:t>Is it smarter than you are?</a:t>
            </a:r>
          </a:p>
          <a:p>
            <a:r>
              <a:rPr lang="en-US" dirty="0">
                <a:sym typeface="Wingdings" pitchFamily="2" charset="2"/>
              </a:rPr>
              <a:t>Ethical challenges</a:t>
            </a:r>
          </a:p>
          <a:p>
            <a:pPr lvl="1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2"/>
            <a:r>
              <a:rPr lang="en-US" dirty="0">
                <a:sym typeface="Wingdings" pitchFamily="2" charset="2"/>
              </a:rPr>
              <a:t>Children in richer homes  </a:t>
            </a:r>
          </a:p>
          <a:p>
            <a:pPr lvl="2"/>
            <a:r>
              <a:rPr lang="en-US" dirty="0">
                <a:sym typeface="Wingdings" pitchFamily="2" charset="2"/>
              </a:rPr>
              <a:t>Hear more language  </a:t>
            </a:r>
          </a:p>
          <a:p>
            <a:pPr lvl="2"/>
            <a:r>
              <a:rPr lang="en-US" dirty="0">
                <a:sym typeface="Wingdings" pitchFamily="2" charset="2"/>
              </a:rPr>
              <a:t>Larger vocabulary  </a:t>
            </a:r>
          </a:p>
          <a:p>
            <a:pPr lvl="2"/>
            <a:r>
              <a:rPr lang="en-US" dirty="0">
                <a:sym typeface="Wingdings" pitchFamily="2" charset="2"/>
              </a:rPr>
              <a:t>More success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BA2FE1C-A215-FF90-4FAA-F4EBD2FF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68" y="65506"/>
            <a:ext cx="1626538" cy="16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4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</a:t>
            </a:r>
          </a:p>
          <a:p>
            <a:r>
              <a:rPr lang="en-US" dirty="0"/>
              <a:t>Testing/Evaluation: </a:t>
            </a:r>
          </a:p>
          <a:p>
            <a:pPr lvl="1"/>
            <a:r>
              <a:rPr lang="en-US" dirty="0"/>
              <a:t>Turing Test and IQ Tests may not survive the test of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D71-5EF6-5C56-BCC8-59111943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FDF9B85-BAF0-2EFB-7B38-CC950C14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F03A23-E06F-1DD1-6767-0890F5488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5CDBB-5FD7-1EE8-2E19-FEBE78A7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6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14E4-D7ED-774C-453E-6BFC3974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D053C8-7E74-A3B3-ED4A-C3DED905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872CE-510F-8574-3385-5657BE8E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409FD-A7DA-800E-9A55-95B8E963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362D12-EDAF-9DFA-F2E3-644303FB6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4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E239-5C6B-6712-FEDB-E6465134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32F-B751-636C-7C09-5FEEBEBAB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Psycholinguistics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Faster reaction times (RT)</a:t>
            </a:r>
          </a:p>
          <a:p>
            <a:r>
              <a:rPr lang="en-US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6B1DE-772B-73E6-9959-1BBA7D5D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17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D7B8E-9B1F-8F64-5103-C3077499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effect: Word Frequency</a:t>
            </a:r>
          </a:p>
          <a:p>
            <a:pPr lvl="1"/>
            <a:r>
              <a:rPr lang="en-US" dirty="0"/>
              <a:t>More frequent words are more predictable </a:t>
            </a:r>
          </a:p>
          <a:p>
            <a:pPr lvl="1"/>
            <a:r>
              <a:rPr lang="en-US" dirty="0"/>
              <a:t>than less frequency words</a:t>
            </a:r>
          </a:p>
          <a:p>
            <a:r>
              <a:rPr lang="en-US" dirty="0"/>
              <a:t>Second order effect: Word Associations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</a:t>
            </a:r>
          </a:p>
          <a:p>
            <a:pPr lvl="1"/>
            <a:r>
              <a:rPr lang="en-US" dirty="0">
                <a:sym typeface="Wingdings" pitchFamily="2" charset="2"/>
              </a:rPr>
              <a:t>Subjects respond quicker and more accurately to “nurse”</a:t>
            </a:r>
          </a:p>
          <a:p>
            <a:pPr lvl="2"/>
            <a:r>
              <a:rPr lang="en-US" dirty="0">
                <a:sym typeface="Wingdings" pitchFamily="2" charset="2"/>
              </a:rPr>
              <a:t>when it is predictable from context (priming)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5D3283-26DC-D76B-1BC5-C88C93F7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2" y="4707628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6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963F4-3557-BB0C-20AC-96C661B3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1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7D82240F-766E-24DD-CC3D-9DB7BE93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63" y="4248364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515BB-FE70-7E3C-B8FC-AB82A32B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6" y="0"/>
            <a:ext cx="1120030" cy="11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F0AB1-3D65-60EC-4630-4A508B76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511EB0D-93F7-E5D7-7857-72C14102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4" y="0"/>
            <a:ext cx="1190032" cy="11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5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r>
              <a:rPr lang="en-US" dirty="0"/>
              <a:t>Thus far,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13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62B68-BA89-97B9-9B38-5BFC6716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B960-0879-E753-0AFC-73886B5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08BE0-0504-BD69-98A3-C7EEB712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868-9807-7A72-1435-F30A5AE0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27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B151D-F1EC-BB07-7004-4F8FC1F1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26E-5EAD-5478-B662-801ABEFD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015E-7A0E-D064-4CC6-2CF064CF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Lexicography: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More effective examples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C7C3F-138B-AA5B-B94A-0CF42A2F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7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27725" y="223838"/>
            <a:ext cx="6264275" cy="6132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E533F-B527-6279-D72F-E6426C33941B}"/>
              </a:ext>
            </a:extLst>
          </p:cNvPr>
          <p:cNvSpPr txBox="1"/>
          <p:nvPr/>
        </p:nvSpPr>
        <p:spPr>
          <a:xfrm>
            <a:off x="278079" y="2934889"/>
            <a:ext cx="5397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07D1AF-DA68-DA13-B917-A7134254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5751CDE-DD3E-2268-41ED-103A52ED98CF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3EA5A99-2E98-12B2-B320-E46A6221DECD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BCA9FD7-E17B-D5C8-3FDB-94208D0C88A9}"/>
              </a:ext>
            </a:extLst>
          </p:cNvPr>
          <p:cNvSpPr/>
          <p:nvPr/>
        </p:nvSpPr>
        <p:spPr>
          <a:xfrm>
            <a:off x="9170270" y="1537898"/>
            <a:ext cx="2115790" cy="797951"/>
          </a:xfrm>
          <a:prstGeom prst="wedgeRoundRectCallout">
            <a:avLst>
              <a:gd name="adj1" fmla="val -59776"/>
              <a:gd name="adj2" fmla="val 7775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Zipf’s Law</a:t>
            </a:r>
          </a:p>
        </p:txBody>
      </p:sp>
    </p:spTree>
    <p:extLst>
      <p:ext uri="{BB962C8B-B14F-4D97-AF65-F5344CB8AC3E}">
        <p14:creationId xmlns:p14="http://schemas.microsoft.com/office/powerpoint/2010/main" val="2541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br>
                  <a:rPr lang="en-US" dirty="0"/>
                </a:br>
                <a:r>
                  <a:rPr lang="en-US" dirty="0"/>
                  <a:t>Predictability </a:t>
                </a:r>
                <a:r>
                  <a:rPr lang="en-US" dirty="0">
                    <a:sym typeface="Wingdings" pitchFamily="2" charset="2"/>
                  </a:rPr>
                  <a:t> Better Compression</a:t>
                </a:r>
                <a:br>
                  <a:rPr lang="en-US" dirty="0"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133333" b="-27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0EF82D-D92F-FC51-14AE-B717EAAB9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10000" r="-306349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0000" r="-3125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13793" r="-3125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206667" r="-3125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306667" r="-3125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420690" r="-3125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503333" r="-3125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8FBC1-B008-D6DA-1B86-9BA2C7036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Non-Uniform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1.75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−1.75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387" t="-10000" r="-3000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0000" r="-3279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13793" r="-3279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206667" r="-3279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306667" r="-327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420690" r="-3279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6774" t="-503333" r="-10161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503333" r="-3279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9DE-53A1-5E13-6A80-2B389122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71AC0-E821-2ED6-BBE7-1A746A07F78B}"/>
              </a:ext>
            </a:extLst>
          </p:cNvPr>
          <p:cNvCxnSpPr/>
          <p:nvPr/>
        </p:nvCxnSpPr>
        <p:spPr>
          <a:xfrm flipV="1">
            <a:off x="914400" y="5448964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57C5C2-8E51-7BF4-5A24-E14171758D66}"/>
              </a:ext>
            </a:extLst>
          </p:cNvPr>
          <p:cNvCxnSpPr>
            <a:cxnSpLocks/>
          </p:cNvCxnSpPr>
          <p:nvPr/>
        </p:nvCxnSpPr>
        <p:spPr>
          <a:xfrm>
            <a:off x="914400" y="594702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B120A8-F968-5F79-6DF5-4FD3693D9B0B}"/>
              </a:ext>
            </a:extLst>
          </p:cNvPr>
          <p:cNvCxnSpPr>
            <a:cxnSpLocks/>
          </p:cNvCxnSpPr>
          <p:nvPr/>
        </p:nvCxnSpPr>
        <p:spPr>
          <a:xfrm flipV="1">
            <a:off x="1663032" y="5107467"/>
            <a:ext cx="725195" cy="34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32E966-7C90-EE09-CFD7-DAB3260C6E42}"/>
              </a:ext>
            </a:extLst>
          </p:cNvPr>
          <p:cNvCxnSpPr>
            <a:cxnSpLocks/>
          </p:cNvCxnSpPr>
          <p:nvPr/>
        </p:nvCxnSpPr>
        <p:spPr>
          <a:xfrm>
            <a:off x="1704358" y="5416963"/>
            <a:ext cx="707306" cy="249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BB25A8-988F-F814-2D11-4A896EDE5DD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683695" y="6040307"/>
            <a:ext cx="704532" cy="323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2E6F5-B20D-A2D9-67CC-F61922769811}"/>
              </a:ext>
            </a:extLst>
          </p:cNvPr>
          <p:cNvCxnSpPr>
            <a:cxnSpLocks/>
          </p:cNvCxnSpPr>
          <p:nvPr/>
        </p:nvCxnSpPr>
        <p:spPr>
          <a:xfrm>
            <a:off x="1652338" y="633880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676BD7-E4AC-310A-56E8-C74509F28EB4}"/>
              </a:ext>
            </a:extLst>
          </p:cNvPr>
          <p:cNvSpPr txBox="1"/>
          <p:nvPr/>
        </p:nvSpPr>
        <p:spPr>
          <a:xfrm>
            <a:off x="2404176" y="48921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50B61-BE71-7458-0F23-091FF9ABFC1A}"/>
              </a:ext>
            </a:extLst>
          </p:cNvPr>
          <p:cNvSpPr txBox="1"/>
          <p:nvPr/>
        </p:nvSpPr>
        <p:spPr>
          <a:xfrm>
            <a:off x="2394600" y="545213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AD4EE8-08B3-BFFF-72D9-AB642E5C584D}"/>
              </a:ext>
            </a:extLst>
          </p:cNvPr>
          <p:cNvSpPr txBox="1"/>
          <p:nvPr/>
        </p:nvSpPr>
        <p:spPr>
          <a:xfrm>
            <a:off x="2388227" y="58556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4E3C7-07B3-C3AF-FFED-9CE6AB34A22D}"/>
              </a:ext>
            </a:extLst>
          </p:cNvPr>
          <p:cNvSpPr txBox="1"/>
          <p:nvPr/>
        </p:nvSpPr>
        <p:spPr>
          <a:xfrm>
            <a:off x="2400970" y="65277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C0177-AE24-1C10-9802-7BE93706C4B9}"/>
              </a:ext>
            </a:extLst>
          </p:cNvPr>
          <p:cNvSpPr txBox="1"/>
          <p:nvPr/>
        </p:nvSpPr>
        <p:spPr>
          <a:xfrm>
            <a:off x="1057488" y="52453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C9482-593E-69EB-FFCE-A889722723B1}"/>
              </a:ext>
            </a:extLst>
          </p:cNvPr>
          <p:cNvSpPr txBox="1"/>
          <p:nvPr/>
        </p:nvSpPr>
        <p:spPr>
          <a:xfrm>
            <a:off x="1683695" y="4894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885B53-5B0B-52ED-84A1-372620728AB0}"/>
              </a:ext>
            </a:extLst>
          </p:cNvPr>
          <p:cNvSpPr txBox="1"/>
          <p:nvPr/>
        </p:nvSpPr>
        <p:spPr>
          <a:xfrm>
            <a:off x="1057488" y="61541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1D5BA2-626B-BBE8-CB0B-026C711546C4}"/>
              </a:ext>
            </a:extLst>
          </p:cNvPr>
          <p:cNvSpPr txBox="1"/>
          <p:nvPr/>
        </p:nvSpPr>
        <p:spPr>
          <a:xfrm>
            <a:off x="1789721" y="6533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A68E22-836B-22FF-1CDA-CA1278D80C89}"/>
              </a:ext>
            </a:extLst>
          </p:cNvPr>
          <p:cNvSpPr txBox="1"/>
          <p:nvPr/>
        </p:nvSpPr>
        <p:spPr>
          <a:xfrm>
            <a:off x="1837744" y="58079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8274EE-E932-F337-FFBD-D141A689D1B5}"/>
              </a:ext>
            </a:extLst>
          </p:cNvPr>
          <p:cNvSpPr txBox="1"/>
          <p:nvPr/>
        </p:nvSpPr>
        <p:spPr>
          <a:xfrm>
            <a:off x="2144892" y="52689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5E26945-6D5F-7D45-526A-FBE199A041B2}"/>
              </a:ext>
            </a:extLst>
          </p:cNvPr>
          <p:cNvCxnSpPr/>
          <p:nvPr/>
        </p:nvCxnSpPr>
        <p:spPr>
          <a:xfrm flipV="1">
            <a:off x="6358690" y="5151161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F7920-4061-7DEC-446F-CB5860118120}"/>
              </a:ext>
            </a:extLst>
          </p:cNvPr>
          <p:cNvCxnSpPr>
            <a:cxnSpLocks/>
          </p:cNvCxnSpPr>
          <p:nvPr/>
        </p:nvCxnSpPr>
        <p:spPr>
          <a:xfrm>
            <a:off x="6358690" y="564921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DFC55-57D9-62FB-26B1-4F43F2CE20C8}"/>
              </a:ext>
            </a:extLst>
          </p:cNvPr>
          <p:cNvCxnSpPr>
            <a:cxnSpLocks/>
          </p:cNvCxnSpPr>
          <p:nvPr/>
        </p:nvCxnSpPr>
        <p:spPr>
          <a:xfrm flipV="1">
            <a:off x="7815532" y="5962039"/>
            <a:ext cx="725195" cy="471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CDDDC-923B-2C45-81EE-13D6559588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858218" y="6466552"/>
            <a:ext cx="752382" cy="72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B1057A-E575-91FD-F0F7-5035183F1CDB}"/>
              </a:ext>
            </a:extLst>
          </p:cNvPr>
          <p:cNvCxnSpPr>
            <a:cxnSpLocks/>
          </p:cNvCxnSpPr>
          <p:nvPr/>
        </p:nvCxnSpPr>
        <p:spPr>
          <a:xfrm>
            <a:off x="7096628" y="604099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CA3F87-0A73-E4AD-9FA8-87AABABCA819}"/>
              </a:ext>
            </a:extLst>
          </p:cNvPr>
          <p:cNvSpPr txBox="1"/>
          <p:nvPr/>
        </p:nvSpPr>
        <p:spPr>
          <a:xfrm>
            <a:off x="7067682" y="49030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D0DDA8-26D6-FDB1-41DD-DE8167EB40EC}"/>
              </a:ext>
            </a:extLst>
          </p:cNvPr>
          <p:cNvSpPr txBox="1"/>
          <p:nvPr/>
        </p:nvSpPr>
        <p:spPr>
          <a:xfrm>
            <a:off x="7731684" y="54380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853C5B-7E0D-0461-0329-B7A34F493112}"/>
              </a:ext>
            </a:extLst>
          </p:cNvPr>
          <p:cNvSpPr txBox="1"/>
          <p:nvPr/>
        </p:nvSpPr>
        <p:spPr>
          <a:xfrm>
            <a:off x="8569841" y="5739189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93F1B7-5DF5-3090-3246-D305A37F69BE}"/>
              </a:ext>
            </a:extLst>
          </p:cNvPr>
          <p:cNvSpPr txBox="1"/>
          <p:nvPr/>
        </p:nvSpPr>
        <p:spPr>
          <a:xfrm>
            <a:off x="8786215" y="63631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C150F-DCBC-DE2A-3DEE-53F43FE8ADC7}"/>
              </a:ext>
            </a:extLst>
          </p:cNvPr>
          <p:cNvSpPr txBox="1"/>
          <p:nvPr/>
        </p:nvSpPr>
        <p:spPr>
          <a:xfrm>
            <a:off x="6517199" y="49737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BC3921-E69D-299E-42CF-7A9C6FEEB6F7}"/>
              </a:ext>
            </a:extLst>
          </p:cNvPr>
          <p:cNvSpPr txBox="1"/>
          <p:nvPr/>
        </p:nvSpPr>
        <p:spPr>
          <a:xfrm>
            <a:off x="6501778" y="58563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E18E16-02FF-30F0-D97A-A7D8F92FEDA3}"/>
              </a:ext>
            </a:extLst>
          </p:cNvPr>
          <p:cNvSpPr txBox="1"/>
          <p:nvPr/>
        </p:nvSpPr>
        <p:spPr>
          <a:xfrm>
            <a:off x="7234011" y="62353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FC5694-8FD3-B60E-A0A7-2DF30485ECD5}"/>
              </a:ext>
            </a:extLst>
          </p:cNvPr>
          <p:cNvSpPr txBox="1"/>
          <p:nvPr/>
        </p:nvSpPr>
        <p:spPr>
          <a:xfrm>
            <a:off x="7221274" y="55926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C0190E-71F1-88F7-A8CA-7EEFB98CF21E}"/>
              </a:ext>
            </a:extLst>
          </p:cNvPr>
          <p:cNvSpPr txBox="1"/>
          <p:nvPr/>
        </p:nvSpPr>
        <p:spPr>
          <a:xfrm>
            <a:off x="8027621" y="5894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E57F0C-91F0-5248-9D4B-531A921BD18C}"/>
              </a:ext>
            </a:extLst>
          </p:cNvPr>
          <p:cNvCxnSpPr>
            <a:cxnSpLocks/>
          </p:cNvCxnSpPr>
          <p:nvPr/>
        </p:nvCxnSpPr>
        <p:spPr>
          <a:xfrm flipV="1">
            <a:off x="7113516" y="5683225"/>
            <a:ext cx="632143" cy="393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794F6D-29CA-7369-D1B6-B0C3A53A7504}"/>
              </a:ext>
            </a:extLst>
          </p:cNvPr>
          <p:cNvSpPr txBox="1"/>
          <p:nvPr/>
        </p:nvSpPr>
        <p:spPr>
          <a:xfrm>
            <a:off x="7969632" y="64311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CC1616-2358-2CBD-E095-D3611346CEEF}"/>
              </a:ext>
            </a:extLst>
          </p:cNvPr>
          <p:cNvSpPr/>
          <p:nvPr/>
        </p:nvSpPr>
        <p:spPr>
          <a:xfrm>
            <a:off x="3245853" y="2427705"/>
            <a:ext cx="1737894" cy="2464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954926F-A956-7E2B-0FFA-EAC2E182CFE0}"/>
              </a:ext>
            </a:extLst>
          </p:cNvPr>
          <p:cNvSpPr/>
          <p:nvPr/>
        </p:nvSpPr>
        <p:spPr>
          <a:xfrm>
            <a:off x="6054513" y="2108413"/>
            <a:ext cx="4388897" cy="4692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8F3C7DD2-6099-BCEA-6D3D-794E83DB4147}"/>
              </a:ext>
            </a:extLst>
          </p:cNvPr>
          <p:cNvSpPr/>
          <p:nvPr/>
        </p:nvSpPr>
        <p:spPr>
          <a:xfrm>
            <a:off x="854654" y="1172683"/>
            <a:ext cx="2274277" cy="609600"/>
          </a:xfrm>
          <a:prstGeom prst="wedgeRectCallout">
            <a:avLst>
              <a:gd name="adj1" fmla="val -14601"/>
              <a:gd name="adj2" fmla="val 96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val="22675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E94F-07ED-C1B4-E4FE-B684F816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 from corpus evidence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Brown Corpus: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words</a:t>
                </a:r>
              </a:p>
              <a:p>
                <a:r>
                  <a:rPr lang="en-US" dirty="0"/>
                  <a:t>Frequency of Kennedy: 104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𝐾𝑒𝑛𝑛𝑒𝑑𝑦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104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A1B8-682E-E6A1-57F1-FF9FB484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25596E-EEE6-1F54-F3C2-DDFE1623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/>
              <a:t>Unix for Poets</a:t>
            </a:r>
            <a:br>
              <a:rPr lang="en-US" sz="2800" dirty="0"/>
            </a:br>
            <a:r>
              <a:rPr lang="en-US" sz="1800" dirty="0">
                <a:hlinkClick r:id="rId2"/>
              </a:rPr>
              <a:t>https://web.stanford.edu/class/cs124/kwc-unix-for-poets.pdf</a:t>
            </a:r>
            <a:r>
              <a:rPr lang="en-US" sz="1800" dirty="0"/>
              <a:t>  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9CF0-CBE0-E64E-0AA1-BD9B26E7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00151-C780-28C3-8F8D-750BCE10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452" y="48460"/>
            <a:ext cx="1658687" cy="1658687"/>
          </a:xfrm>
          <a:prstGeom prst="rect">
            <a:avLst/>
          </a:prstGeom>
        </p:spPr>
      </p:pic>
      <p:pic>
        <p:nvPicPr>
          <p:cNvPr id="30" name="Content Placeholder 1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8F4AFC2-B4A9-84E0-5CD8-6B4BA54152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58074"/>
            <a:ext cx="5181600" cy="4286439"/>
          </a:xfrm>
        </p:spPr>
      </p:pic>
      <p:pic>
        <p:nvPicPr>
          <p:cNvPr id="31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0F027-CAE4-CBCF-ACB9-F4A6985CE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46491" y="1825625"/>
            <a:ext cx="4433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7D22A7-AB7C-03CE-193F-AFB2C93FB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B8A5-6A83-495B-A7FD-B2A9B0E5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err="1"/>
              <a:t>ngrams</a:t>
            </a:r>
            <a:endParaRPr lang="en-US" dirty="0"/>
          </a:p>
        </p:txBody>
      </p:sp>
      <p:pic>
        <p:nvPicPr>
          <p:cNvPr id="11" name="Content Placeholder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656B9173-4A3A-9374-7B5E-1494846AC4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792" y="1478079"/>
            <a:ext cx="5357208" cy="4983932"/>
          </a:xfrm>
        </p:spPr>
      </p:pic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0BE01ED-BBD9-3EF7-1657-EF88C72346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5000" y="1301550"/>
            <a:ext cx="6377848" cy="450034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D1E7D-8344-2FC2-3A09-1438E406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E283-F2B0-0914-A1D3-8E0D84EA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teaching simple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E2433F-6FB3-2BAD-A6FF-71E867813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Pipes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7EBF5-C907-1D9E-9BC1-E8331C18A3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Linguists 👍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214642-9031-2257-6F17-008279BF5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(NLTK)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16807-0C90-5F5A-A925-FFD3050EF0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Most others 👍</a:t>
            </a:r>
          </a:p>
          <a:p>
            <a:pPr lvl="1"/>
            <a:r>
              <a:rPr lang="en-US" sz="1600" dirty="0">
                <a:hlinkClick r:id="rId2"/>
              </a:rPr>
              <a:t>https://www.nltk.org/howto/collocations.html</a:t>
            </a:r>
            <a:r>
              <a:rPr lang="en-US" sz="1600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28760-4467-71C2-2827-7C5096AD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721298-DF9A-FDC9-1402-95C1DC1C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21" y="3229809"/>
            <a:ext cx="2002589" cy="200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3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8361AF-25DE-64AE-CAC7-08C499FD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Predictability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6C1A0C-1D35-9404-0FCF-78C91A0E5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Predictability is helpful</a:t>
            </a:r>
          </a:p>
          <a:p>
            <a:pPr lvl="1"/>
            <a:r>
              <a:rPr lang="en-US" dirty="0"/>
              <a:t>Faster reaction times (RT)</a:t>
            </a:r>
          </a:p>
          <a:p>
            <a:pPr lvl="1"/>
            <a:r>
              <a:rPr lang="en-US" dirty="0"/>
              <a:t>Fewer errors</a:t>
            </a:r>
          </a:p>
          <a:p>
            <a:pPr lvl="1"/>
            <a:r>
              <a:rPr lang="en-US" dirty="0"/>
              <a:t>Better examples</a:t>
            </a:r>
          </a:p>
          <a:p>
            <a:pPr lvl="1"/>
            <a:r>
              <a:rPr lang="en-US" dirty="0"/>
              <a:t>Better compression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0348E6-6F61-F9F5-87BE-E4ED7A7609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Interdisciplinary</a:t>
            </a:r>
          </a:p>
          <a:p>
            <a:pPr lvl="1"/>
            <a:r>
              <a:rPr lang="en-US" dirty="0"/>
              <a:t>Psycholinguistics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Information Theory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2E179-9780-5D8A-589E-AB5B2663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45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58D339-72EB-8F06-0E58-EC643D19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/>
              </a:p>
              <a:p>
                <a:pPr lvl="1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4023360" y="2025396"/>
            <a:ext cx="2224390" cy="640080"/>
          </a:xfrm>
          <a:prstGeom prst="wedgeRoundRectCallout">
            <a:avLst>
              <a:gd name="adj1" fmla="val -63727"/>
              <a:gd name="adj2" fmla="val 227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598164" y="2865247"/>
            <a:ext cx="1655064" cy="554736"/>
          </a:xfrm>
          <a:prstGeom prst="wedgeRoundRectCallout">
            <a:avLst>
              <a:gd name="adj1" fmla="val -72291"/>
              <a:gd name="adj2" fmla="val -36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598164" y="2874264"/>
            <a:ext cx="1655064" cy="554736"/>
          </a:xfrm>
          <a:prstGeom prst="wedgeRoundRectCallout">
            <a:avLst>
              <a:gd name="adj1" fmla="val -72567"/>
              <a:gd name="adj2" fmla="val 779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</p:spTree>
    <p:extLst>
      <p:ext uri="{BB962C8B-B14F-4D97-AF65-F5344CB8AC3E}">
        <p14:creationId xmlns:p14="http://schemas.microsoft.com/office/powerpoint/2010/main" val="31673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BBCA02-89C2-62E2-5185-2546F4E9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92" y="4585126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72A7E-D5D8-233C-16CA-29E3FD0D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58A7-9449-70CD-BFDF-80BEE6D8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Doc2Vec (BERT)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hidden (latent) dimensions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/>
                  <a:t>Doc2Vec</a:t>
                </a:r>
              </a:p>
              <a:p>
                <a:pPr lvl="1"/>
                <a:r>
                  <a:rPr lang="en-US" dirty="0"/>
                  <a:t>doc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docs in collection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08B05-4AB8-B239-E0EE-CE135A6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F829D-784D-5365-1E92-8158F9A6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C471A210-3BE4-D07F-D821-F91A3C92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58" y="1417805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93BC3-5CE7-53F8-F5E5-0ACC84A8FB2D}"/>
              </a:ext>
            </a:extLst>
          </p:cNvPr>
          <p:cNvSpPr txBox="1"/>
          <p:nvPr/>
        </p:nvSpPr>
        <p:spPr>
          <a:xfrm>
            <a:off x="6329705" y="3099696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D02566B9-6206-ECFA-33DF-B3F67C6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23" y="1417805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3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Code for running BERT (and more)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+ model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2" y="4375249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430D0EC0-6386-EE7C-704D-B37920B6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95" y="4375249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992BC-C70E-EC8C-405C-2788BF161833}"/>
              </a:ext>
            </a:extLst>
          </p:cNvPr>
          <p:cNvSpPr txBox="1"/>
          <p:nvPr/>
        </p:nvSpPr>
        <p:spPr>
          <a:xfrm>
            <a:off x="6613115" y="6081991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B6874A45-A747-682D-7D6E-626F0409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07" y="4442891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40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Vector Semantics</a:t>
            </a:r>
          </a:p>
          <a:p>
            <a:pPr lvl="1"/>
            <a:r>
              <a:rPr lang="en-US" dirty="0"/>
              <a:t>Linguistic generalizations</a:t>
            </a:r>
          </a:p>
          <a:p>
            <a:pPr lvl="2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2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Countries &amp; Capitals</a:t>
            </a:r>
          </a:p>
          <a:p>
            <a:pPr lvl="1"/>
            <a:r>
              <a:rPr lang="en-US" dirty="0"/>
              <a:t>Analogies:</a:t>
            </a:r>
          </a:p>
          <a:p>
            <a:pPr lvl="2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2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7" y="188843"/>
            <a:ext cx="11832651" cy="785192"/>
          </a:xfrm>
        </p:spPr>
        <p:txBody>
          <a:bodyPr>
            <a:noAutofit/>
          </a:bodyPr>
          <a:lstStyle/>
          <a:p>
            <a:r>
              <a:rPr lang="en-US" sz="3600" dirty="0"/>
              <a:t>Word2Vec</a:t>
            </a:r>
            <a:endParaRPr lang="en-US" sz="20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322AA-0D3C-EA48-7466-8D371055118F}"/>
              </a:ext>
            </a:extLst>
          </p:cNvPr>
          <p:cNvSpPr txBox="1"/>
          <p:nvPr/>
        </p:nvSpPr>
        <p:spPr>
          <a:xfrm>
            <a:off x="7609838" y="5892375"/>
            <a:ext cx="263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https://code.google.com/archive/p/word2vec/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93974-6FC6-4668-AC0F-24D7FEB6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1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059EB-8A75-A2A2-D6B1-74F89F55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34" y="5097014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BB15A-0B7A-D5C2-9309-0E6F65EF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 uses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9744-D69F-C9D8-D02A-80058F9D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0D05F1-5DF8-99FE-54CA-8CB21BB5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73DC2D-8685-8C32-EA76-4C217CCB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Word2Vec </a:t>
            </a:r>
            <a:r>
              <a:rPr lang="en-US" b="1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A8266-F63B-55BD-99AD-F49E26D8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2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BEA28D-EF99-54F8-7136-04E786B8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080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so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B8FF-C98F-567D-0069-CEF9114A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2015F-34C1-DEB9-3EA7-6710384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F1348-546A-1C94-21C5-185C53507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1C6404-8BB5-51EA-4175-5E19F84E90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A1C7B-8FFA-4DF4-7D66-697C51178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Take-Away Messages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78A75-2BD2-CDE4-E297-0E9F8C2289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Bots are not (necessarily) cheating</a:t>
            </a:r>
          </a:p>
          <a:p>
            <a:pPr lvl="1"/>
            <a:r>
              <a:rPr lang="en-US" dirty="0"/>
              <a:t>Please take advantage of opportunities (in responsible ways)</a:t>
            </a:r>
          </a:p>
          <a:p>
            <a:r>
              <a:rPr lang="en-US" dirty="0"/>
              <a:t>Predictability</a:t>
            </a:r>
          </a:p>
          <a:p>
            <a:pPr lvl="1"/>
            <a:r>
              <a:rPr lang="en-US" dirty="0"/>
              <a:t>Opportunities: people &amp; machines</a:t>
            </a:r>
          </a:p>
          <a:p>
            <a:r>
              <a:rPr lang="en-US" dirty="0"/>
              <a:t>Useful techniques: 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Similarity: Cosines on Vectors</a:t>
            </a:r>
          </a:p>
          <a:p>
            <a:pPr lvl="1"/>
            <a:r>
              <a:rPr lang="en-US" dirty="0"/>
              <a:t>Singular Value Decomposition (SVD): </a:t>
            </a:r>
          </a:p>
          <a:p>
            <a:pPr lvl="2"/>
            <a:r>
              <a:rPr lang="en-US" dirty="0"/>
              <a:t>Dimension Reduction</a:t>
            </a:r>
          </a:p>
          <a:p>
            <a:pPr lvl="2"/>
            <a:r>
              <a:rPr lang="en-US" dirty="0"/>
              <a:t>Visualization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CD155-A1B9-B56E-12D2-C58984E8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69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1648CA-B8F3-896C-171C-88BEFC3FD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9422-D29A-2076-E31F-B8EB9337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C9D4-A217-9494-45F0-EBD67FD83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0C45E-9B5A-5D65-0782-AD6383E9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1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4896-F670-F4FA-4C6E-C7AA568D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E2634FB-BF2A-7E91-5910-0B800CCC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428723-A0D9-1DB8-C92F-22B7BD45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SVD &amp; Term by Document Matrix</a:t>
            </a:r>
            <a:endParaRPr lang="en-US" b="1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9A5E8-1629-6046-FC04-2A768BD6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89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:r>
                  <a:rPr lang="en-US" dirty="0"/>
                  <a:t>D: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86907D2B-EFFF-9FFD-02C3-B74FB3B1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DA665-CFC9-C604-FEE2-E9325308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991" y="4348580"/>
            <a:ext cx="1297223" cy="12972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F6F9E5-3F7A-358A-281D-6326FE6C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A20945-FD3B-4E24-DD1D-A6B67307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3" y="5570856"/>
            <a:ext cx="1212213" cy="12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34D98-AE62-CF5F-1D30-00829F97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4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10367A-AE46-CF3A-8847-BA341D2E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794" y="0"/>
            <a:ext cx="1369412" cy="13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13">
            <a:extLst>
              <a:ext uri="{FF2B5EF4-FFF2-40B4-BE49-F238E27FC236}">
                <a16:creationId xmlns:a16="http://schemas.microsoft.com/office/drawing/2014/main" id="{A84EA127-61C5-8D47-43B7-D9A61101DA42}"/>
              </a:ext>
            </a:extLst>
          </p:cNvPr>
          <p:cNvGraphicFramePr>
            <a:graphicFrameLocks/>
          </p:cNvGraphicFramePr>
          <p:nvPr/>
        </p:nvGraphicFramePr>
        <p:xfrm>
          <a:off x="59794" y="1645362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93BB-69E4-61FD-30B0-419D62D2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6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0" y="1264726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E98923-B0D1-F122-4512-88D5919C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20" y="0"/>
            <a:ext cx="1338786" cy="13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7D686-5F02-FCE1-59D3-EBAD117A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03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E3AC2-11A4-5605-03FC-2F541729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9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B31F58-CD4D-90D2-FD03-7CFD30DC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789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AE2D78-356F-0D75-25BC-B931FFBA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363165-CB41-C191-C375-6585899F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AA32-2B18-6526-CF88-A1F186CF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80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711083-1742-2F24-21E1-68329849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6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A7422-7AAE-FF09-962A-D4E0997A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9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55D204-C982-0569-1BAE-CCE04354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3FA487-5908-7213-3C5C-69FBD31D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0C59-75B4-756A-F427-9FD64BE4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BCC7E8-98C4-3A6F-8C29-DBC56D15C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B59F7-8BA7-F65A-0F39-B9B2DE66AC5D}"/>
              </a:ext>
            </a:extLst>
          </p:cNvPr>
          <p:cNvSpPr txBox="1"/>
          <p:nvPr/>
        </p:nvSpPr>
        <p:spPr>
          <a:xfrm>
            <a:off x="278079" y="2934889"/>
            <a:ext cx="53971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Frequency effect: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</a:t>
            </a:r>
            <a:r>
              <a:rPr lang="en-US" sz="2400" dirty="0" err="1"/>
              <a:t>freq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faster reaction times (RT)</a:t>
            </a:r>
            <a:endParaRPr lang="en-US" sz="24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D433689-5918-B7E2-B629-60C345E39E2A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760FDC-5F04-6580-C2D2-FBF8A3C6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AE9775-C886-C156-655F-868BF12F7D2C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5E17989-9BF9-377D-5A3B-3F42EF05B181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</p:spTree>
    <p:extLst>
      <p:ext uri="{BB962C8B-B14F-4D97-AF65-F5344CB8AC3E}">
        <p14:creationId xmlns:p14="http://schemas.microsoft.com/office/powerpoint/2010/main" val="385206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0B6B55-22E1-0662-23BF-EDEC0EED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92FE-7A67-F6A4-34C2-A161A67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6EA69D-FC2D-5DE2-AF3B-013C58410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4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3EF9F45-03FC-F910-6FBF-50FEC81286D9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C8F1BB96-A1BA-54E8-8CFE-EA8742FD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721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85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835C4F-B8C3-600A-0595-7CD9F06A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531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2FB577-64EE-3D66-EAD4-D8CDB3C9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82" y="52501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33A042D-4D76-97EB-910A-07085087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40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90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D3B6E6E-6E42-F4D4-021D-3ACC50D8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92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212EC03-0BC6-1B9C-4097-844AC08F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93" y="67469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B4B8B2-22E7-DCB6-9D9C-4B11A279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5C8DD-1CC0-8643-8312-8000FE77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3DDD3-B947-D8FF-CE85-F2EC66E3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AB7D8-357D-373C-C88F-448BE3D3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4000" dirty="0"/>
              <a:t>Predictability is easier than randomness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00B25-1C99-E8FC-CD2B-99FA2391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order effect</a:t>
            </a:r>
          </a:p>
          <a:p>
            <a:pPr lvl="1"/>
            <a:r>
              <a:rPr lang="en-US" dirty="0"/>
              <a:t>Word Frequency (Zipf’s Law is easier than uniform)</a:t>
            </a:r>
          </a:p>
          <a:p>
            <a:r>
              <a:rPr lang="en-US" dirty="0"/>
              <a:t>Second order effect(s)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 </a:t>
            </a:r>
            <a:r>
              <a:rPr lang="en-US" dirty="0">
                <a:sym typeface="Wingdings" pitchFamily="2" charset="2"/>
              </a:rPr>
              <a:t>(easier than independence)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Self-priming (Burstiness/Contagiousness): </a:t>
            </a:r>
          </a:p>
          <a:p>
            <a:pPr lvl="2"/>
            <a:r>
              <a:rPr lang="en-US" dirty="0">
                <a:sym typeface="Wingdings" pitchFamily="2" charset="2"/>
              </a:rPr>
              <a:t>If </a:t>
            </a:r>
            <a:r>
              <a:rPr lang="en-US" i="1" dirty="0">
                <a:sym typeface="Wingdings" pitchFamily="2" charset="2"/>
              </a:rPr>
              <a:t>Kennedy</a:t>
            </a:r>
            <a:r>
              <a:rPr lang="en-US" dirty="0">
                <a:sym typeface="Wingdings" pitchFamily="2" charset="2"/>
              </a:rPr>
              <a:t> is mentioned once in a doc,</a:t>
            </a:r>
          </a:p>
          <a:p>
            <a:pPr lvl="3"/>
            <a:r>
              <a:rPr lang="en-US" dirty="0">
                <a:sym typeface="Wingdings" pitchFamily="2" charset="2"/>
              </a:rPr>
              <a:t>expect a subsequent mention</a:t>
            </a:r>
          </a:p>
          <a:p>
            <a:pPr lvl="2"/>
            <a:r>
              <a:rPr lang="en-US" dirty="0">
                <a:sym typeface="Wingdings" pitchFamily="2" charset="2"/>
              </a:rPr>
              <a:t>Easier than Poisson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4D42A5-CE50-DAD5-17E0-31D8218A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8B0D11-B82E-25A4-15EE-3086EE8E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97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87D5D9-CF8E-B1EC-6039-4FA7ABC0D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1294E-F0EA-1D08-4E3A-236A10AB40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0CDBA1-B3D8-1E9D-4D1E-9B3F23E5E3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E144D973-3EF7-199D-635A-7D09360F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FC29E-0FEA-05A4-1278-2C54E166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1B659-D486-E70F-15BE-3E5FA355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35104"/>
            <a:ext cx="1422896" cy="1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523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F27DAF-744A-0D9C-B487-BCA29B68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12251</TotalTime>
  <Words>6449</Words>
  <Application>Microsoft Macintosh PowerPoint</Application>
  <PresentationFormat>Widescreen</PresentationFormat>
  <Paragraphs>1641</Paragraphs>
  <Slides>116</Slides>
  <Notes>19</Notes>
  <HiddenSlides>42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5" baseType="lpstr">
      <vt:lpstr>Arial Unicode MS</vt:lpstr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Background Reading for Today</vt:lpstr>
      <vt:lpstr>Chapter 6:  Vector Semantics and Embeddings</vt:lpstr>
      <vt:lpstr>CogSci: Interdisciplinary</vt:lpstr>
      <vt:lpstr>Agenda</vt:lpstr>
      <vt:lpstr>PMI  Word2Vec  Bots</vt:lpstr>
      <vt:lpstr>https://www.chronicle.com/article/im-a-student-you-have-no-idea-how-much-were-using-chatgpt </vt:lpstr>
      <vt:lpstr>Bots: Do’s and Don’ts</vt:lpstr>
      <vt:lpstr>Tools to Help Good Writers (This is not cheating) </vt:lpstr>
      <vt:lpstr>Testable Hypotheses</vt:lpstr>
      <vt:lpstr>Added 10k Words Language Evolves over Time</vt:lpstr>
      <vt:lpstr>Samples Matter Should a Corpus Be Balanced?</vt:lpstr>
      <vt:lpstr>Rule of Thumb in Historical Linguistics</vt:lpstr>
      <vt:lpstr>Brown Corpus: Influential over many fields</vt:lpstr>
      <vt:lpstr>Brown Corpus is a Balanced Corpus (Unlike many recent catch-as-catch-can corpora)</vt:lpstr>
      <vt:lpstr>PowerPoint Presentation</vt:lpstr>
      <vt:lpstr>PowerPoint Presentation</vt:lpstr>
      <vt:lpstr>Google Ngrams for “Kennedy” Books published since 1500</vt:lpstr>
      <vt:lpstr>Google Trends for “Kennedy”:  Queries over 12 months (7/24-7/25)</vt:lpstr>
      <vt:lpstr>Narrative: DeepSeek Ripped off ChatGPT (but American bots don’t say the following)</vt:lpstr>
      <vt:lpstr>Narrative/Hype: Bots are completely “new” But there is much to learn from the Past</vt:lpstr>
      <vt:lpstr>(Too) Many Organizing Principles (There is much truth to all of them) </vt:lpstr>
      <vt:lpstr>Testing/Evaluation</vt:lpstr>
      <vt:lpstr>Summary of Discussion on Bots</vt:lpstr>
      <vt:lpstr>Agenda</vt:lpstr>
      <vt:lpstr>Predictable contexts</vt:lpstr>
      <vt:lpstr>Three Views of Predictability</vt:lpstr>
      <vt:lpstr>More predictable contexts  Faster reaction times (RT)</vt:lpstr>
      <vt:lpstr>Word Associations https://wordassociation.org/ </vt:lpstr>
      <vt:lpstr>Priming &amp; Word Associations Task: Subject is given two strings and responds “yes” if both are words</vt:lpstr>
      <vt:lpstr>Size of Priming Effect (Split Second): 855 msec v. 940 msec (from previous slide)</vt:lpstr>
      <vt:lpstr>Consequences for Artificial Intelligence (AI)</vt:lpstr>
      <vt:lpstr>Three Views of Predictability</vt:lpstr>
      <vt:lpstr>Collocations: Examples &gt;&gt; Definitions (George Miller: Chomsky’s Mentor &amp; WordNet)</vt:lpstr>
      <vt:lpstr>Three Views of Predictability</vt:lpstr>
      <vt:lpstr>PowerPoint Presentation</vt:lpstr>
      <vt:lpstr> Predictability  Better Compression H=-∑▒p 〖log〗_2 p</vt:lpstr>
      <vt:lpstr>Estimating probabilities from corpus evidence</vt:lpstr>
      <vt:lpstr>Unix for Poets https://web.stanford.edu/class/cs124/kwc-unix-for-poets.pdf  </vt:lpstr>
      <vt:lpstr>Counting ngrams</vt:lpstr>
      <vt:lpstr>Experience teaching simple programming</vt:lpstr>
      <vt:lpstr>Summary of Discussion on Predictability</vt:lpstr>
      <vt:lpstr>Agenda</vt:lpstr>
      <vt:lpstr>PowerPoint Presentation</vt:lpstr>
      <vt:lpstr>Ngrams  PMI</vt:lpstr>
      <vt:lpstr>Pointwise Mutual Information (PMI)</vt:lpstr>
      <vt:lpstr>There is no data like more data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PMI  Word2Vec  Doc2Vec (BERT)</vt:lpstr>
      <vt:lpstr>Code for running BERT (and more)</vt:lpstr>
      <vt:lpstr>Word2Vec</vt:lpstr>
      <vt:lpstr>PowerPoint Presentation</vt:lpstr>
      <vt:lpstr>Agenda</vt:lpstr>
      <vt:lpstr>From PMI to Bots Connecting the dots between the past and the future</vt:lpstr>
      <vt:lpstr>Dimension Reduction</vt:lpstr>
      <vt:lpstr>https://en.wikipedia.org/wiki/Multidimensional_scaling </vt:lpstr>
      <vt:lpstr>Singular Value Decomposition (SVD)</vt:lpstr>
      <vt:lpstr>PMI: Factored Version of Word2Vec</vt:lpstr>
      <vt:lpstr>Inference (Table Lookup):  Database + Query  Answers</vt:lpstr>
      <vt:lpstr>Inference (Table Lookup):  Database + Query  Answers</vt:lpstr>
      <vt:lpstr>Conclusions</vt:lpstr>
      <vt:lpstr>CogSci: Interdisciplinary</vt:lpstr>
      <vt:lpstr>Backup</vt:lpstr>
      <vt:lpstr>Agenda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Brown Corpus: Influential over many fields</vt:lpstr>
      <vt:lpstr>Brown Corpus is a Balanced Corpus (Unlike many recent catch-as-catch-can corpora)</vt:lpstr>
      <vt:lpstr>PowerPoint Presentation</vt:lpstr>
      <vt:lpstr>Predictable contexts</vt:lpstr>
      <vt:lpstr>Google Ngrams for “Kennedy” Books published since 1500</vt:lpstr>
      <vt:lpstr>Google Trends for “Kennedy”:  Queries over 12 months (7/24-7/25)</vt:lpstr>
      <vt:lpstr>Zipf’s Law: freq ∝1/rank</vt:lpstr>
      <vt:lpstr>Zipf’s Law: freq ∝1/rank</vt:lpstr>
      <vt:lpstr>Special Issue of International Journal of Lexicography in Memory of Patrick Hanks</vt:lpstr>
      <vt:lpstr>Agenda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Statistics: Combining Models with Observations</vt:lpstr>
      <vt:lpstr>PowerPoint Presentation</vt:lpstr>
      <vt:lpstr>PowerPoint Presentation</vt:lpstr>
      <vt:lpstr>Priming &amp; Self-Priming (Burstiness) Predictability is easier than randomness</vt:lpstr>
      <vt:lpstr>Agenda</vt:lpstr>
      <vt:lpstr>So far</vt:lpstr>
      <vt:lpstr>PMI ≠ Lexical Semantics ≠ Back Translation</vt:lpstr>
      <vt:lpstr>Agenda</vt:lpstr>
      <vt:lpstr>Agenda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Agenda</vt:lpstr>
      <vt:lpstr>PMI  Word2Vec</vt:lpstr>
      <vt:lpstr>Conclusions</vt:lpstr>
      <vt:lpstr>Some analogies are easier than others</vt:lpstr>
      <vt:lpstr>Levy &amp; Goldberg (NIPS-2014) Word2Vec ≈ PMI (Pointwise Mutual Info)</vt:lpstr>
      <vt:lpstr>Zipf’s Law: freq ~1/rank</vt:lpstr>
      <vt:lpstr>Thinking Fast and Slow Quoted from pp. 20-21</vt:lpstr>
      <vt:lpstr>Probability Theory</vt:lpstr>
      <vt:lpstr>Connecting Dots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261</cp:revision>
  <dcterms:created xsi:type="dcterms:W3CDTF">2025-07-14T23:10:18Z</dcterms:created>
  <dcterms:modified xsi:type="dcterms:W3CDTF">2025-07-23T16:36:20Z</dcterms:modified>
</cp:coreProperties>
</file>